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3"/>
  </p:notesMasterIdLst>
  <p:handoutMasterIdLst>
    <p:handoutMasterId r:id="rId54"/>
  </p:handoutMasterIdLst>
  <p:sldIdLst>
    <p:sldId id="453" r:id="rId2"/>
    <p:sldId id="446" r:id="rId3"/>
    <p:sldId id="452" r:id="rId4"/>
    <p:sldId id="428" r:id="rId5"/>
    <p:sldId id="410" r:id="rId6"/>
    <p:sldId id="440" r:id="rId7"/>
    <p:sldId id="411" r:id="rId8"/>
    <p:sldId id="385" r:id="rId9"/>
    <p:sldId id="444" r:id="rId10"/>
    <p:sldId id="445" r:id="rId11"/>
    <p:sldId id="368" r:id="rId12"/>
    <p:sldId id="441" r:id="rId13"/>
    <p:sldId id="379" r:id="rId14"/>
    <p:sldId id="369" r:id="rId15"/>
    <p:sldId id="381" r:id="rId16"/>
    <p:sldId id="372" r:id="rId17"/>
    <p:sldId id="393" r:id="rId18"/>
    <p:sldId id="431" r:id="rId19"/>
    <p:sldId id="433" r:id="rId20"/>
    <p:sldId id="435" r:id="rId21"/>
    <p:sldId id="448" r:id="rId22"/>
    <p:sldId id="384" r:id="rId23"/>
    <p:sldId id="386" r:id="rId24"/>
    <p:sldId id="390" r:id="rId25"/>
    <p:sldId id="391" r:id="rId26"/>
    <p:sldId id="392" r:id="rId27"/>
    <p:sldId id="388" r:id="rId28"/>
    <p:sldId id="425" r:id="rId29"/>
    <p:sldId id="426" r:id="rId30"/>
    <p:sldId id="395" r:id="rId31"/>
    <p:sldId id="447" r:id="rId32"/>
    <p:sldId id="402" r:id="rId33"/>
    <p:sldId id="403" r:id="rId34"/>
    <p:sldId id="398" r:id="rId35"/>
    <p:sldId id="404" r:id="rId36"/>
    <p:sldId id="405" r:id="rId37"/>
    <p:sldId id="449" r:id="rId38"/>
    <p:sldId id="407" r:id="rId39"/>
    <p:sldId id="414" r:id="rId40"/>
    <p:sldId id="417" r:id="rId41"/>
    <p:sldId id="416" r:id="rId42"/>
    <p:sldId id="418" r:id="rId43"/>
    <p:sldId id="419" r:id="rId44"/>
    <p:sldId id="420" r:id="rId45"/>
    <p:sldId id="421" r:id="rId46"/>
    <p:sldId id="423" r:id="rId47"/>
    <p:sldId id="436" r:id="rId48"/>
    <p:sldId id="427" r:id="rId49"/>
    <p:sldId id="437" r:id="rId50"/>
    <p:sldId id="454" r:id="rId51"/>
    <p:sldId id="438"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5998"/>
    <a:srgbClr val="A22D34"/>
    <a:srgbClr val="C0C0C0"/>
    <a:srgbClr val="00B050"/>
    <a:srgbClr val="AAB5CA"/>
    <a:srgbClr val="000000"/>
    <a:srgbClr val="A20000"/>
    <a:srgbClr val="9A0000"/>
    <a:srgbClr val="B00000"/>
    <a:srgbClr val="FFCE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7460" autoAdjust="0"/>
  </p:normalViewPr>
  <p:slideViewPr>
    <p:cSldViewPr snapToGrid="0">
      <p:cViewPr>
        <p:scale>
          <a:sx n="94" d="100"/>
          <a:sy n="94" d="100"/>
        </p:scale>
        <p:origin x="-1016" y="-6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nahider:Git:Presentations:Software%20Debt_CAS2014: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snahider:Git:Presentations:Software%20Debt_CAS2014:Documentos:Release%20Dates%20Drupal.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0305555555555556"/>
          <c:y val="0.039426523297491"/>
          <c:w val="0.938888888888889"/>
          <c:h val="0.0716559293724648"/>
        </c:manualLayout>
      </c:layout>
      <c:lineChart>
        <c:grouping val="standard"/>
        <c:varyColors val="0"/>
        <c:ser>
          <c:idx val="0"/>
          <c:order val="0"/>
          <c:tx>
            <c:v>Serie</c:v>
          </c:tx>
          <c:spPr>
            <a:ln w="57150" cmpd="sng"/>
          </c:spPr>
          <c:marker>
            <c:spPr>
              <a:ln w="57150" cmpd="sng"/>
            </c:spPr>
          </c:marker>
          <c:cat>
            <c:numRef>
              <c:f>Hoja2!$B$2:$B$9</c:f>
              <c:numCache>
                <c:formatCode>m/d/yy;@</c:formatCode>
                <c:ptCount val="8"/>
                <c:pt idx="0">
                  <c:v>36965.0</c:v>
                </c:pt>
                <c:pt idx="1">
                  <c:v>37149.0</c:v>
                </c:pt>
                <c:pt idx="2">
                  <c:v>37453.0</c:v>
                </c:pt>
                <c:pt idx="3">
                  <c:v>38276.0</c:v>
                </c:pt>
                <c:pt idx="4">
                  <c:v>39097.0</c:v>
                </c:pt>
                <c:pt idx="5">
                  <c:v>39460.0</c:v>
                </c:pt>
                <c:pt idx="6">
                  <c:v>40548.0</c:v>
                </c:pt>
                <c:pt idx="7">
                  <c:v>41501.0</c:v>
                </c:pt>
              </c:numCache>
            </c:numRef>
          </c:cat>
          <c:val>
            <c:numRef>
              <c:f>Hoja2!$C$2:$C$9</c:f>
              <c:numCache>
                <c:formatCode>General</c:formatCode>
                <c:ptCount val="8"/>
                <c:pt idx="0">
                  <c:v>1.0</c:v>
                </c:pt>
                <c:pt idx="1">
                  <c:v>1.0</c:v>
                </c:pt>
                <c:pt idx="2">
                  <c:v>1.0</c:v>
                </c:pt>
                <c:pt idx="3">
                  <c:v>1.0</c:v>
                </c:pt>
                <c:pt idx="4">
                  <c:v>1.0</c:v>
                </c:pt>
                <c:pt idx="5">
                  <c:v>1.0</c:v>
                </c:pt>
                <c:pt idx="6">
                  <c:v>1.0</c:v>
                </c:pt>
                <c:pt idx="7">
                  <c:v>1.0</c:v>
                </c:pt>
              </c:numCache>
            </c:numRef>
          </c:val>
          <c:smooth val="0"/>
        </c:ser>
        <c:dLbls>
          <c:showLegendKey val="0"/>
          <c:showVal val="0"/>
          <c:showCatName val="0"/>
          <c:showSerName val="0"/>
          <c:showPercent val="0"/>
          <c:showBubbleSize val="0"/>
        </c:dLbls>
        <c:marker val="1"/>
        <c:smooth val="0"/>
        <c:axId val="2133827656"/>
        <c:axId val="2133828008"/>
      </c:lineChart>
      <c:dateAx>
        <c:axId val="2133827656"/>
        <c:scaling>
          <c:orientation val="minMax"/>
        </c:scaling>
        <c:delete val="0"/>
        <c:axPos val="b"/>
        <c:numFmt formatCode="mmmm\ \-\ yyyy;@" sourceLinked="0"/>
        <c:majorTickMark val="none"/>
        <c:minorTickMark val="none"/>
        <c:tickLblPos val="nextTo"/>
        <c:spPr>
          <a:ln>
            <a:noFill/>
          </a:ln>
        </c:spPr>
        <c:txPr>
          <a:bodyPr/>
          <a:lstStyle/>
          <a:p>
            <a:pPr>
              <a:defRPr sz="1800" baseline="0">
                <a:solidFill>
                  <a:srgbClr val="394147"/>
                </a:solidFill>
              </a:defRPr>
            </a:pPr>
            <a:endParaRPr lang="en-US"/>
          </a:p>
        </c:txPr>
        <c:crossAx val="2133828008"/>
        <c:crosses val="autoZero"/>
        <c:auto val="0"/>
        <c:lblOffset val="100"/>
        <c:baseTimeUnit val="months"/>
      </c:dateAx>
      <c:valAx>
        <c:axId val="2133828008"/>
        <c:scaling>
          <c:orientation val="minMax"/>
        </c:scaling>
        <c:delete val="1"/>
        <c:axPos val="l"/>
        <c:numFmt formatCode="General" sourceLinked="1"/>
        <c:majorTickMark val="none"/>
        <c:minorTickMark val="none"/>
        <c:tickLblPos val="nextTo"/>
        <c:crossAx val="213382765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0305555555555556"/>
          <c:y val="0.039426523297491"/>
          <c:w val="0.938888888888889"/>
          <c:h val="0.0716559293724648"/>
        </c:manualLayout>
      </c:layout>
      <c:lineChart>
        <c:grouping val="standard"/>
        <c:varyColors val="0"/>
        <c:ser>
          <c:idx val="0"/>
          <c:order val="0"/>
          <c:tx>
            <c:v>Serie</c:v>
          </c:tx>
          <c:spPr>
            <a:ln w="57150" cmpd="sng"/>
          </c:spPr>
          <c:marker>
            <c:spPr>
              <a:ln w="57150" cmpd="sng"/>
            </c:spPr>
          </c:marker>
          <c:cat>
            <c:numRef>
              <c:f>Hoja1!$B$2:$B$10</c:f>
              <c:numCache>
                <c:formatCode>dd/mm/yy;@</c:formatCode>
                <c:ptCount val="9"/>
                <c:pt idx="0">
                  <c:v>36906.0</c:v>
                </c:pt>
                <c:pt idx="1">
                  <c:v>36965.0</c:v>
                </c:pt>
                <c:pt idx="2">
                  <c:v>37149.0</c:v>
                </c:pt>
                <c:pt idx="3">
                  <c:v>37453.0</c:v>
                </c:pt>
                <c:pt idx="4">
                  <c:v>38276.0</c:v>
                </c:pt>
                <c:pt idx="5">
                  <c:v>39097.0</c:v>
                </c:pt>
                <c:pt idx="6">
                  <c:v>39460.0</c:v>
                </c:pt>
                <c:pt idx="7">
                  <c:v>40548.0</c:v>
                </c:pt>
                <c:pt idx="8">
                  <c:v>42005.0</c:v>
                </c:pt>
              </c:numCache>
            </c:numRef>
          </c:cat>
          <c:val>
            <c:numRef>
              <c:f>Hoja1!$C$2:$C$10</c:f>
              <c:numCache>
                <c:formatCode>General</c:formatCode>
                <c:ptCount val="9"/>
                <c:pt idx="0">
                  <c:v>1.0</c:v>
                </c:pt>
                <c:pt idx="1">
                  <c:v>1.0</c:v>
                </c:pt>
                <c:pt idx="2">
                  <c:v>1.0</c:v>
                </c:pt>
                <c:pt idx="3">
                  <c:v>1.0</c:v>
                </c:pt>
                <c:pt idx="4">
                  <c:v>1.0</c:v>
                </c:pt>
                <c:pt idx="5">
                  <c:v>1.0</c:v>
                </c:pt>
                <c:pt idx="6">
                  <c:v>1.0</c:v>
                </c:pt>
                <c:pt idx="7">
                  <c:v>1.0</c:v>
                </c:pt>
                <c:pt idx="8">
                  <c:v>1.0</c:v>
                </c:pt>
              </c:numCache>
            </c:numRef>
          </c:val>
          <c:smooth val="0"/>
        </c:ser>
        <c:dLbls>
          <c:showLegendKey val="0"/>
          <c:showVal val="0"/>
          <c:showCatName val="0"/>
          <c:showSerName val="0"/>
          <c:showPercent val="0"/>
          <c:showBubbleSize val="0"/>
        </c:dLbls>
        <c:marker val="1"/>
        <c:smooth val="0"/>
        <c:axId val="2053331176"/>
        <c:axId val="2053318104"/>
      </c:lineChart>
      <c:dateAx>
        <c:axId val="2053331176"/>
        <c:scaling>
          <c:orientation val="minMax"/>
        </c:scaling>
        <c:delete val="0"/>
        <c:axPos val="b"/>
        <c:numFmt formatCode="mmmm\ \-\ yyyy;@" sourceLinked="0"/>
        <c:majorTickMark val="none"/>
        <c:minorTickMark val="none"/>
        <c:tickLblPos val="nextTo"/>
        <c:spPr>
          <a:ln>
            <a:noFill/>
          </a:ln>
        </c:spPr>
        <c:txPr>
          <a:bodyPr/>
          <a:lstStyle/>
          <a:p>
            <a:pPr>
              <a:defRPr sz="1800" baseline="0">
                <a:solidFill>
                  <a:srgbClr val="394147"/>
                </a:solidFill>
              </a:defRPr>
            </a:pPr>
            <a:endParaRPr lang="en-US"/>
          </a:p>
        </c:txPr>
        <c:crossAx val="2053318104"/>
        <c:crosses val="autoZero"/>
        <c:auto val="0"/>
        <c:lblOffset val="100"/>
        <c:baseTimeUnit val="months"/>
        <c:majorUnit val="8.0"/>
        <c:majorTimeUnit val="months"/>
      </c:dateAx>
      <c:valAx>
        <c:axId val="2053318104"/>
        <c:scaling>
          <c:orientation val="minMax"/>
        </c:scaling>
        <c:delete val="1"/>
        <c:axPos val="l"/>
        <c:numFmt formatCode="General" sourceLinked="1"/>
        <c:majorTickMark val="none"/>
        <c:minorTickMark val="none"/>
        <c:tickLblPos val="nextTo"/>
        <c:crossAx val="2053331176"/>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25.0</c:v>
                </c:pt>
                <c:pt idx="1">
                  <c:v>30.0</c:v>
                </c:pt>
                <c:pt idx="2">
                  <c:v>35.0</c:v>
                </c:pt>
                <c:pt idx="3">
                  <c:v>36.0</c:v>
                </c:pt>
                <c:pt idx="4">
                  <c:v>35.0</c:v>
                </c:pt>
                <c:pt idx="5">
                  <c:v>30.0</c:v>
                </c:pt>
                <c:pt idx="6">
                  <c:v>27.0</c:v>
                </c:pt>
                <c:pt idx="7">
                  <c:v>24.0</c:v>
                </c:pt>
                <c:pt idx="8">
                  <c:v>20.0</c:v>
                </c:pt>
                <c:pt idx="9">
                  <c:v>15.0</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2.0</c:v>
                </c:pt>
                <c:pt idx="1">
                  <c:v>1.0</c:v>
                </c:pt>
                <c:pt idx="2">
                  <c:v>2.0</c:v>
                </c:pt>
                <c:pt idx="3">
                  <c:v>2.0</c:v>
                </c:pt>
                <c:pt idx="4">
                  <c:v>3.0</c:v>
                </c:pt>
                <c:pt idx="5">
                  <c:v>2.0</c:v>
                </c:pt>
                <c:pt idx="6">
                  <c:v>4.0</c:v>
                </c:pt>
                <c:pt idx="7">
                  <c:v>5.0</c:v>
                </c:pt>
                <c:pt idx="8">
                  <c:v>6.0</c:v>
                </c:pt>
                <c:pt idx="9">
                  <c:v>8.0</c:v>
                </c:pt>
              </c:numCache>
            </c:numRef>
          </c:val>
          <c:smooth val="0"/>
        </c:ser>
        <c:dLbls>
          <c:showLegendKey val="0"/>
          <c:showVal val="0"/>
          <c:showCatName val="0"/>
          <c:showSerName val="0"/>
          <c:showPercent val="0"/>
          <c:showBubbleSize val="0"/>
        </c:dLbls>
        <c:marker val="1"/>
        <c:smooth val="0"/>
        <c:axId val="-2147445752"/>
        <c:axId val="-2147424728"/>
      </c:lineChart>
      <c:catAx>
        <c:axId val="-2147445752"/>
        <c:scaling>
          <c:orientation val="minMax"/>
        </c:scaling>
        <c:delete val="0"/>
        <c:axPos val="b"/>
        <c:title>
          <c:tx>
            <c:rich>
              <a:bodyPr/>
              <a:lstStyle/>
              <a:p>
                <a:pPr>
                  <a:defRPr b="1"/>
                </a:pPr>
                <a:r>
                  <a:rPr lang="es-PE" b="1"/>
                  <a:t>Time</a:t>
                </a:r>
              </a:p>
            </c:rich>
          </c:tx>
          <c:layout/>
          <c:overlay val="0"/>
        </c:title>
        <c:numFmt formatCode="General" sourceLinked="1"/>
        <c:majorTickMark val="none"/>
        <c:minorTickMark val="none"/>
        <c:tickLblPos val="none"/>
        <c:spPr>
          <a:ln w="38100">
            <a:solidFill>
              <a:schemeClr val="accent2"/>
            </a:solidFill>
          </a:ln>
        </c:spPr>
        <c:crossAx val="-2147424728"/>
        <c:crosses val="autoZero"/>
        <c:auto val="1"/>
        <c:lblAlgn val="ctr"/>
        <c:lblOffset val="100"/>
        <c:noMultiLvlLbl val="0"/>
      </c:catAx>
      <c:valAx>
        <c:axId val="-2147424728"/>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n-US"/>
          </a:p>
        </c:txPr>
        <c:crossAx val="-2147445752"/>
        <c:crosses val="autoZero"/>
        <c:crossBetween val="between"/>
      </c:valAx>
    </c:plotArea>
    <c:legend>
      <c:legendPos val="r"/>
      <c:layout>
        <c:manualLayout>
          <c:xMode val="edge"/>
          <c:yMode val="edge"/>
          <c:x val="0.636219227362886"/>
          <c:y val="0.0281145652169396"/>
          <c:w val="0.330108218598695"/>
          <c:h val="0.170783542470541"/>
        </c:manualLayout>
      </c:layout>
      <c:overlay val="1"/>
      <c:txPr>
        <a:bodyPr/>
        <a:lstStyle/>
        <a:p>
          <a:pPr>
            <a:defRPr sz="1800" b="1"/>
          </a:pPr>
          <a:endParaRPr lang="en-US"/>
        </a:p>
      </c:txPr>
    </c:legend>
    <c:plotVisOnly val="1"/>
    <c:dispBlanksAs val="gap"/>
    <c:showDLblsOverMax val="0"/>
  </c:chart>
  <c:spPr>
    <a:ln>
      <a:noFill/>
    </a:ln>
  </c:spPr>
  <c:txPr>
    <a:bodyPr/>
    <a:lstStyle/>
    <a:p>
      <a:pPr>
        <a:defRPr sz="1600">
          <a:solidFill>
            <a:schemeClr val="accent2"/>
          </a:solidFil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a:solidFill>
          <a:srgbClr val="015998"/>
        </a:solidFill>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rgbClr val="015998"/>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rgbClr val="015998"/>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rgbClr val="015998"/>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rgbClr val="015998"/>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rgbClr val="015998"/>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23582A3B-D8E7-42DF-BC83-44EA89EE0E37}" type="presOf" srcId="{2D629D79-084D-4FF9-8DF9-08F54FFF92DE}" destId="{8D88EC16-041F-468E-A4EE-B0C17C298D88}" srcOrd="0" destOrd="0" presId="urn:microsoft.com/office/officeart/2005/8/layout/cycle2"/>
    <dgm:cxn modelId="{E6A10162-6A89-43D5-8682-AF0D3AAB5C25}" type="presOf" srcId="{E43FB99E-5163-4102-8C51-726D611F747C}" destId="{F30247C7-152E-4FDC-9646-BB20CCC1E8C7}"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E2D092FB-EAF9-4474-B126-BBE1F8D70671}" srcId="{AA37C565-8227-47BE-938D-F0254EF29510}" destId="{EC9506A9-2AA9-4DAF-B71F-944126D78DFB}" srcOrd="0" destOrd="0" parTransId="{0BA01EA1-3A24-45EC-869B-EAA8917A7785}" sibTransId="{14B05B4C-02A9-45B0-B4A4-03AAD9897D5B}"/>
    <dgm:cxn modelId="{D772DB86-5BFF-47AF-8904-D6ECBBBF86ED}" type="presOf" srcId="{14B05B4C-02A9-45B0-B4A4-03AAD9897D5B}" destId="{65BBC022-844A-48BC-9988-8C6E8A767F43}" srcOrd="1"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118D518B-4E4B-4165-A5B9-7E7CDA798BAF}" srcId="{AA37C565-8227-47BE-938D-F0254EF29510}" destId="{76A1EA92-51E5-49EB-A181-D50B98697B05}" srcOrd="3" destOrd="0" parTransId="{3A80FFA8-4626-4D9F-869E-08D8049AE90B}" sibTransId="{9E4C12CE-879A-4AB8-B6B2-D13C4FC29454}"/>
    <dgm:cxn modelId="{05B9A5BF-1664-4C9E-8542-9C1EC444ABE1}" type="presOf" srcId="{3766CEFC-D74E-4FC6-B9BD-CE4F3847A8F1}" destId="{4B49315F-91DD-4CBB-BA8F-EFE63A088439}"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EAC77074-219C-4E9D-B03B-34EB7355D9F9}" type="presOf" srcId="{899BA343-E663-4062-B766-D4AB02F4C39C}" destId="{CED54BA0-F15B-4184-B79E-B8D2EC41BDAD}" srcOrd="0" destOrd="0" presId="urn:microsoft.com/office/officeart/2005/8/layout/cycle2"/>
    <dgm:cxn modelId="{7DF2C450-192B-4136-A13A-6FBD17889032}" type="presOf" srcId="{AA37C565-8227-47BE-938D-F0254EF29510}" destId="{357AEA59-21F0-45F8-A04A-C6A6C8AF2562}"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8163C8CA-F246-4C85-AFE7-9A9E3B2E6704}" type="presOf" srcId="{EC9506A9-2AA9-4DAF-B71F-944126D78DFB}" destId="{74011F2E-B577-4A88-8DEF-7DD3C944D4FD}" srcOrd="0" destOrd="0" presId="urn:microsoft.com/office/officeart/2005/8/layout/cycle2"/>
    <dgm:cxn modelId="{70E3849B-AF2D-411D-80DA-4038D860F3E8}" type="presOf" srcId="{899BA343-E663-4062-B766-D4AB02F4C39C}" destId="{DB7A3A1A-810F-4459-AD3E-971F11602EE1}" srcOrd="1"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98C2-8CEC-47C2-9554-9042896F2F96}">
      <dsp:nvSpPr>
        <dsp:cNvPr id="0" name=""/>
        <dsp:cNvSpPr/>
      </dsp:nvSpPr>
      <dsp:spPr>
        <a:xfrm>
          <a:off x="0" y="2274550"/>
          <a:ext cx="2019596" cy="633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Consecuencias</a:t>
          </a:r>
          <a:endParaRPr lang="es-PE" sz="1800" kern="1200" dirty="0"/>
        </a:p>
      </dsp:txBody>
      <dsp:txXfrm>
        <a:off x="30930" y="2305480"/>
        <a:ext cx="1957736" cy="571743"/>
      </dsp:txXfrm>
    </dsp:sp>
    <dsp:sp modelId="{F80B7C8B-9F98-40C1-BE1E-563A34C311EF}">
      <dsp:nvSpPr>
        <dsp:cNvPr id="0" name=""/>
        <dsp:cNvSpPr/>
      </dsp:nvSpPr>
      <dsp:spPr>
        <a:xfrm rot="16863265">
          <a:off x="1094821" y="1460828"/>
          <a:ext cx="2288314" cy="15190"/>
        </a:xfrm>
        <a:custGeom>
          <a:avLst/>
          <a:gdLst/>
          <a:ahLst/>
          <a:cxnLst/>
          <a:rect l="0" t="0" r="0" b="0"/>
          <a:pathLst>
            <a:path>
              <a:moveTo>
                <a:pt x="0" y="7595"/>
              </a:moveTo>
              <a:lnTo>
                <a:pt x="2288314"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PE" sz="800" kern="1200"/>
        </a:p>
      </dsp:txBody>
      <dsp:txXfrm>
        <a:off x="2181770" y="1411216"/>
        <a:ext cx="114415" cy="114415"/>
      </dsp:txXfrm>
    </dsp:sp>
    <dsp:sp modelId="{64258869-8980-4832-8BAE-D18F18F02196}">
      <dsp:nvSpPr>
        <dsp:cNvPr id="0" name=""/>
        <dsp:cNvSpPr/>
      </dsp:nvSpPr>
      <dsp:spPr>
        <a:xfrm>
          <a:off x="2458360" y="3989"/>
          <a:ext cx="3456004" cy="683013"/>
        </a:xfrm>
        <a:prstGeom prst="roundRect">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Incrementa el tiempo de entrega</a:t>
          </a:r>
          <a:endParaRPr lang="es-PE" sz="1800" kern="1200" dirty="0"/>
        </a:p>
      </dsp:txBody>
      <dsp:txXfrm>
        <a:off x="2491702" y="37331"/>
        <a:ext cx="3389320" cy="616329"/>
      </dsp:txXfrm>
    </dsp:sp>
    <dsp:sp modelId="{B598223F-CE67-4D08-8E0D-9102BC871E46}">
      <dsp:nvSpPr>
        <dsp:cNvPr id="0" name=""/>
        <dsp:cNvSpPr/>
      </dsp:nvSpPr>
      <dsp:spPr>
        <a:xfrm rot="17172518">
          <a:off x="1453045" y="1829063"/>
          <a:ext cx="1571866" cy="15190"/>
        </a:xfrm>
        <a:custGeom>
          <a:avLst/>
          <a:gdLst/>
          <a:ahLst/>
          <a:cxnLst/>
          <a:rect l="0" t="0" r="0" b="0"/>
          <a:pathLst>
            <a:path>
              <a:moveTo>
                <a:pt x="0" y="7595"/>
              </a:moveTo>
              <a:lnTo>
                <a:pt x="157186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199681" y="1797361"/>
        <a:ext cx="78593" cy="78593"/>
      </dsp:txXfrm>
    </dsp:sp>
    <dsp:sp modelId="{9E617168-234B-4300-AA51-C052E9E0D32C}">
      <dsp:nvSpPr>
        <dsp:cNvPr id="0" name=""/>
        <dsp:cNvSpPr/>
      </dsp:nvSpPr>
      <dsp:spPr>
        <a:xfrm>
          <a:off x="2458360" y="740457"/>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Numero significativo de defectos</a:t>
          </a:r>
          <a:endParaRPr lang="es-PE" sz="1800" kern="1200" dirty="0"/>
        </a:p>
      </dsp:txBody>
      <dsp:txXfrm>
        <a:off x="2491702" y="773799"/>
        <a:ext cx="3389320" cy="616329"/>
      </dsp:txXfrm>
    </dsp:sp>
    <dsp:sp modelId="{CBC9AEE0-8A55-4722-8DDF-B824DA5404BF}">
      <dsp:nvSpPr>
        <dsp:cNvPr id="0" name=""/>
        <dsp:cNvSpPr/>
      </dsp:nvSpPr>
      <dsp:spPr>
        <a:xfrm rot="17974942">
          <a:off x="1794591" y="2197297"/>
          <a:ext cx="888773" cy="15190"/>
        </a:xfrm>
        <a:custGeom>
          <a:avLst/>
          <a:gdLst/>
          <a:ahLst/>
          <a:cxnLst/>
          <a:rect l="0" t="0" r="0" b="0"/>
          <a:pathLst>
            <a:path>
              <a:moveTo>
                <a:pt x="0" y="7595"/>
              </a:moveTo>
              <a:lnTo>
                <a:pt x="888773"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6759" y="2182673"/>
        <a:ext cx="44438" cy="44438"/>
      </dsp:txXfrm>
    </dsp:sp>
    <dsp:sp modelId="{B3F3B851-D447-452C-A3C9-5DFFBFC428C6}">
      <dsp:nvSpPr>
        <dsp:cNvPr id="0" name=""/>
        <dsp:cNvSpPr/>
      </dsp:nvSpPr>
      <dsp:spPr>
        <a:xfrm>
          <a:off x="2458360" y="1476926"/>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Aumento en los costos de desarrollo y soporte</a:t>
          </a:r>
          <a:endParaRPr lang="es-PE" sz="1800" kern="1200" dirty="0"/>
        </a:p>
      </dsp:txBody>
      <dsp:txXfrm>
        <a:off x="2491702" y="1510268"/>
        <a:ext cx="3389320" cy="616329"/>
      </dsp:txXfrm>
    </dsp:sp>
    <dsp:sp modelId="{FEFD24AE-E834-4A77-8CFE-673B3BFB5596}">
      <dsp:nvSpPr>
        <dsp:cNvPr id="0" name=""/>
        <dsp:cNvSpPr/>
      </dsp:nvSpPr>
      <dsp:spPr>
        <a:xfrm rot="21315064">
          <a:off x="2018840" y="2565531"/>
          <a:ext cx="440275" cy="15190"/>
        </a:xfrm>
        <a:custGeom>
          <a:avLst/>
          <a:gdLst/>
          <a:ahLst/>
          <a:cxnLst/>
          <a:rect l="0" t="0" r="0" b="0"/>
          <a:pathLst>
            <a:path>
              <a:moveTo>
                <a:pt x="0" y="7595"/>
              </a:moveTo>
              <a:lnTo>
                <a:pt x="440275"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27971" y="2562119"/>
        <a:ext cx="22013" cy="22013"/>
      </dsp:txXfrm>
    </dsp:sp>
    <dsp:sp modelId="{2173DF31-CE53-4D73-9B66-DE062CFE4340}">
      <dsp:nvSpPr>
        <dsp:cNvPr id="0" name=""/>
        <dsp:cNvSpPr/>
      </dsp:nvSpPr>
      <dsp:spPr>
        <a:xfrm>
          <a:off x="2458360" y="2213394"/>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predictibilidad</a:t>
          </a:r>
          <a:endParaRPr lang="es-PE" sz="1800" kern="1200" dirty="0"/>
        </a:p>
      </dsp:txBody>
      <dsp:txXfrm>
        <a:off x="2491702" y="2246736"/>
        <a:ext cx="3389320" cy="616329"/>
      </dsp:txXfrm>
    </dsp:sp>
    <dsp:sp modelId="{2CA65C8B-2765-4151-B300-B15DF06DC1A7}">
      <dsp:nvSpPr>
        <dsp:cNvPr id="0" name=""/>
        <dsp:cNvSpPr/>
      </dsp:nvSpPr>
      <dsp:spPr>
        <a:xfrm rot="3475255">
          <a:off x="1825898" y="2933765"/>
          <a:ext cx="826159" cy="15190"/>
        </a:xfrm>
        <a:custGeom>
          <a:avLst/>
          <a:gdLst/>
          <a:ahLst/>
          <a:cxnLst/>
          <a:rect l="0" t="0" r="0" b="0"/>
          <a:pathLst>
            <a:path>
              <a:moveTo>
                <a:pt x="0" y="7595"/>
              </a:moveTo>
              <a:lnTo>
                <a:pt x="826159"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8324" y="2920707"/>
        <a:ext cx="41307" cy="41307"/>
      </dsp:txXfrm>
    </dsp:sp>
    <dsp:sp modelId="{2815EDDE-8131-4DF4-85BE-A4D59F32E04A}">
      <dsp:nvSpPr>
        <dsp:cNvPr id="0" name=""/>
        <dsp:cNvSpPr/>
      </dsp:nvSpPr>
      <dsp:spPr>
        <a:xfrm>
          <a:off x="2458360" y="2949863"/>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Frustración</a:t>
          </a:r>
          <a:endParaRPr lang="es-PE" sz="1800" kern="1200" dirty="0"/>
        </a:p>
      </dsp:txBody>
      <dsp:txXfrm>
        <a:off x="2491702" y="2983205"/>
        <a:ext cx="3389320" cy="616329"/>
      </dsp:txXfrm>
    </dsp:sp>
    <dsp:sp modelId="{EF3EC9CA-936D-4EA3-BDB6-A4C81F680D94}">
      <dsp:nvSpPr>
        <dsp:cNvPr id="0" name=""/>
        <dsp:cNvSpPr/>
      </dsp:nvSpPr>
      <dsp:spPr>
        <a:xfrm rot="4380905">
          <a:off x="1487977" y="3302000"/>
          <a:ext cx="1502001" cy="15190"/>
        </a:xfrm>
        <a:custGeom>
          <a:avLst/>
          <a:gdLst/>
          <a:ahLst/>
          <a:cxnLst/>
          <a:rect l="0" t="0" r="0" b="0"/>
          <a:pathLst>
            <a:path>
              <a:moveTo>
                <a:pt x="0" y="7595"/>
              </a:moveTo>
              <a:lnTo>
                <a:pt x="1502001"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01428" y="3272045"/>
        <a:ext cx="75100" cy="75100"/>
      </dsp:txXfrm>
    </dsp:sp>
    <dsp:sp modelId="{DCA9C033-7952-4E23-B961-027E3C2241D9}">
      <dsp:nvSpPr>
        <dsp:cNvPr id="0" name=""/>
        <dsp:cNvSpPr/>
      </dsp:nvSpPr>
      <dsp:spPr>
        <a:xfrm>
          <a:off x="2458360" y="3686332"/>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satisfacción </a:t>
          </a:r>
          <a:br>
            <a:rPr lang="es-PE" sz="1800" kern="1200" dirty="0" smtClean="0"/>
          </a:br>
          <a:r>
            <a:rPr lang="es-PE" sz="1800" kern="1200" dirty="0" smtClean="0"/>
            <a:t>del cliente</a:t>
          </a:r>
          <a:endParaRPr lang="es-PE" sz="1800" kern="1200" dirty="0"/>
        </a:p>
      </dsp:txBody>
      <dsp:txXfrm>
        <a:off x="2491702" y="3719674"/>
        <a:ext cx="3389320" cy="616329"/>
      </dsp:txXfrm>
    </dsp:sp>
    <dsp:sp modelId="{3631F616-4890-4F59-BAD1-2C4CFE210A55}">
      <dsp:nvSpPr>
        <dsp:cNvPr id="0" name=""/>
        <dsp:cNvSpPr/>
      </dsp:nvSpPr>
      <dsp:spPr>
        <a:xfrm rot="4717422">
          <a:off x="1126785" y="3674098"/>
          <a:ext cx="2224386" cy="15190"/>
        </a:xfrm>
        <a:custGeom>
          <a:avLst/>
          <a:gdLst/>
          <a:ahLst/>
          <a:cxnLst/>
          <a:rect l="0" t="0" r="0" b="0"/>
          <a:pathLst>
            <a:path>
              <a:moveTo>
                <a:pt x="0" y="7595"/>
              </a:moveTo>
              <a:lnTo>
                <a:pt x="222438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PE" sz="700" kern="1200"/>
        </a:p>
      </dsp:txBody>
      <dsp:txXfrm>
        <a:off x="2183368" y="3626084"/>
        <a:ext cx="111219" cy="111219"/>
      </dsp:txXfrm>
    </dsp:sp>
    <dsp:sp modelId="{8B587683-4516-4C9D-B410-02397E1AB512}">
      <dsp:nvSpPr>
        <dsp:cNvPr id="0" name=""/>
        <dsp:cNvSpPr/>
      </dsp:nvSpPr>
      <dsp:spPr>
        <a:xfrm>
          <a:off x="2458360" y="443052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Bajo Rendimiento</a:t>
          </a:r>
          <a:endParaRPr lang="es-PE" sz="1800" kern="1200" dirty="0"/>
        </a:p>
      </dsp:txBody>
      <dsp:txXfrm>
        <a:off x="2491702" y="4463871"/>
        <a:ext cx="3389320" cy="6163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rgbClr val="01599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4/18/16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4/18/16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elearning.industriallogic.com/gh/submit?Action=PageAction&amp;album=trw&amp;path=recognizingSmells/technicalDebt/technicalDebtMismanagement&amp;devLanguage=Cpp"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4" Type="http://schemas.openxmlformats.org/officeDocument/2006/relationships/hyperlink" Target="http://theagileexecutive.com/2010/10/06/the-real-cost-of-one-trillion-dollars-in-it-debt-part-ii-the-performance-paradox/" TargetMode="External"/><Relationship Id="rId5" Type="http://schemas.openxmlformats.org/officeDocument/2006/relationships/hyperlink" Target="http://www.cutter.com/index.html" TargetMode="External"/><Relationship Id="rId6" Type="http://schemas.openxmlformats.org/officeDocument/2006/relationships/hyperlink" Target="http://www.amazon.com/Quality-Software-Management-Systems-Thinking/dp/0932633226/ref=sr_1_fkmr0_3?ie=UTF8&amp;qid=1286123637&amp;sr=8-3-fkmr0"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4" Type="http://schemas.openxmlformats.org/officeDocument/2006/relationships/hyperlink" Target="http://launchingtechventures.blogspot.com/2011/03/creating-mountains-of-technical-debt-in.html" TargetMode="External"/><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4" Type="http://schemas.openxmlformats.org/officeDocument/2006/relationships/hyperlink" Target="http://verraes.net/2013/07/managed-technical-debt/"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4" Type="http://schemas.openxmlformats.org/officeDocument/2006/relationships/hyperlink" Target="http://compsoftplc.blogspot.com/"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4" Type="http://schemas.openxmlformats.org/officeDocument/2006/relationships/hyperlink" Target="http://zacgery.blogspot.com/2013/05/technical-debt-in-agile-world.html"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agileconsortium.blogspot.com/2011/07/scrum-hates-technical-debt.html"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informit.com/articles/article.aspx?p=1684785"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4" Type="http://schemas.openxmlformats.org/officeDocument/2006/relationships/hyperlink" Target="http://www.codovation.com/2012/06/effective-steps-to-reduce-technical-debt-an-agile-approach/"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4" Type="http://schemas.openxmlformats.org/officeDocument/2006/relationships/hyperlink" Target="http://www.sqale.org/blog/why-managers-like-the-technical-debt-concept" TargetMode="External"/><Relationship Id="rId5" Type="http://schemas.openxmlformats.org/officeDocument/2006/relationships/hyperlink" Target="http://www.ontechnicaldebt.com/blog/steve-mcconnell-on-categorizing-managing-technical-debt/"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www.infoq.com/articles/managing-technical-deb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braintrustgroup.com/2012/how-technical-debt-affects-your-velocity/"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xjm.drupalgardens.com/blog/technical-debt-drupal-8-or-when-will-it-be-ready"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4" Type="http://schemas.openxmlformats.org/officeDocument/2006/relationships/hyperlink" Target="http://www.infoq.com/news/2013/03/user-stories-technical-debt" TargetMode="External"/><Relationship Id="rId5" Type="http://schemas.openxmlformats.org/officeDocument/2006/relationships/hyperlink" Target="http://www.jrothman.com/blog/mpd/2009/10/expressing-technical-debt-as-user-stories-helps-with-roi.html"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4" Type="http://schemas.openxmlformats.org/officeDocument/2006/relationships/hyperlink" Target="http://blog.crisp.se/2013/07/12/henrikkniberg/the-solution-to-technical-debt" TargetMode="External"/><Relationship Id="rId5" Type="http://schemas.openxmlformats.org/officeDocument/2006/relationships/hyperlink" Target="http://blog.crisp.se/2012/10/25/henrikkniberg/agile-product-ownership-in-a-nutshell"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4" Type="http://schemas.openxmlformats.org/officeDocument/2006/relationships/hyperlink" Target="http://www.dzone.com/articles/definitions-done-practice"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codovation.com/2012/06/effective-steps-to-reduce-technical-debt-an-agile-approach/"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xjm.drupalgardens.com/blog/technical-debt-drupal-8-or-when-will-it-be-read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scrumalliance.org/community/articles/2008/february/reducing-the-test-automation-defic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 Id="rId3" Type="http://schemas.openxmlformats.org/officeDocument/2006/relationships/hyperlink" Target="http://jimhighsmith.com/beyond-scope-schedule-and-cost-the-agile-triangle/"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4" Type="http://schemas.openxmlformats.org/officeDocument/2006/relationships/hyperlink" Target="http://blog.cutter.com/2009/08/10/beyond-scope-schedule-and-cost-measuring-agile-performance/" TargetMode="External"/><Relationship Id="rId5" Type="http://schemas.openxmlformats.org/officeDocument/2006/relationships/hyperlink" Target="http://theagileexecutive.com/2010/05/19/how-many-metrics-do-you-need-to-effectively-govern-the-software-process/" TargetMode="External"/><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4" Type="http://schemas.openxmlformats.org/officeDocument/2006/relationships/hyperlink" Target="http://blog.techdebt.org/interviews/230/interview-with-israel-gat-on-technical-debt-cutter-consortium" TargetMode="External"/><Relationship Id="rId5" Type="http://schemas.openxmlformats.org/officeDocument/2006/relationships/hyperlink" Target="http://docs.codehaus.org/display/SONAR/Technical+Debt+Plugin" TargetMode="External"/><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infoq.com/news/2010/03/monetizing-technical-debt" TargetMode="External"/><Relationship Id="rId4" Type="http://schemas.openxmlformats.org/officeDocument/2006/relationships/hyperlink" Target="http://theagileexecutive.com/2009/09/29/technical-debt-on-your-balance-sheet/" TargetMode="External"/><Relationship Id="rId5" Type="http://schemas.openxmlformats.org/officeDocument/2006/relationships/hyperlink" Target="http://theagileexecutive.com/2010/03/04/should-you-invest-in-this-software/" TargetMode="External"/><Relationship Id="rId6" Type="http://schemas.openxmlformats.org/officeDocument/2006/relationships/hyperlink" Target="http://theagileexecutive.com/2009/02/01/can-you-afford-the-software-you-are-developing/" TargetMode="External"/><Relationship Id="rId7" Type="http://schemas.openxmlformats.org/officeDocument/2006/relationships/hyperlink" Target="http://blog.cutter.com/2010/03/22/quantifying-the-start-afresh-option/" TargetMode="External"/><Relationship Id="rId8" Type="http://schemas.openxmlformats.org/officeDocument/2006/relationships/hyperlink" Target="http://theagileexecutive.com/2010/03/01/using-credit-limits-to-constrain-development-on-margin/" TargetMode="External"/><Relationship Id="rId9" Type="http://schemas.openxmlformats.org/officeDocument/2006/relationships/hyperlink" Target="http://blog.cutter.com/2010/05/19/three-governance-metrics/" TargetMode="External"/><Relationship Id="rId10" Type="http://schemas.openxmlformats.org/officeDocument/2006/relationships/hyperlink" Target="http://blog.cutter.com/2009/08/10/beyond-scope-schedule-and-cost-measuring-agile-performance/"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xjm.drupalgardens.com/blog/technical-debt-drupal-8-or-when-will-it-be-ready"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4" Type="http://schemas.openxmlformats.org/officeDocument/2006/relationships/hyperlink" Target="http://cvlive.blogspot.com/2013/07/technical-debt-drupal-development.html"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dirty="0" smtClean="0"/>
              <a:t>http://www.dhmedia.com.au/article/10-famous-drupal-websites</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4/18/16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emf"/><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hart" Target="../charts/char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hart" Target="../charts/char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1.wdp"/><Relationship Id="rId5"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3832698"/>
            <a:ext cx="9144000" cy="302530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460242"/>
            <a:ext cx="7659973" cy="1463667"/>
          </a:xfrm>
        </p:spPr>
        <p:txBody>
          <a:bodyPr/>
          <a:lstStyle/>
          <a:p>
            <a:pPr algn="l"/>
            <a:r>
              <a:rPr lang="es-PE" sz="4800" dirty="0" smtClean="0">
                <a:solidFill>
                  <a:schemeClr val="tx1"/>
                </a:solidFill>
                <a:effectLst>
                  <a:outerShdw blurRad="38100" dist="38100" dir="2700000" algn="tl">
                    <a:srgbClr val="000000">
                      <a:alpha val="43137"/>
                    </a:srgbClr>
                  </a:outerShdw>
                </a:effectLst>
              </a:rPr>
              <a:t>SOFTWARE DEBT</a:t>
            </a:r>
            <a:r>
              <a:rPr lang="es-PE" dirty="0" smtClean="0">
                <a:effectLst>
                  <a:outerShdw blurRad="38100" dist="38100" dir="2700000" algn="tl">
                    <a:srgbClr val="000000">
                      <a:alpha val="43137"/>
                    </a:srgbClr>
                  </a:outerShdw>
                </a:effectLst>
              </a:rPr>
              <a:t/>
            </a:r>
            <a:br>
              <a:rPr lang="es-PE" dirty="0" smtClean="0">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QUÉ ES Y CÓMO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HOLÍSTICAMENTE</a:t>
            </a:r>
            <a:endParaRPr lang="es-PE"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94295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¿CÓMO LUCE LA </a:t>
            </a:r>
            <a:br>
              <a:rPr lang="es-PE" b="1" dirty="0" smtClean="0">
                <a:latin typeface="Novecento wide Book" pitchFamily="50" charset="0"/>
              </a:rPr>
            </a:br>
            <a:r>
              <a:rPr lang="es-PE" b="1" dirty="0" smtClean="0">
                <a:latin typeface="Novecento wide Book" pitchFamily="50" charset="0"/>
              </a:rPr>
              <a:t>DEUDA TÉCNICA?</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
        <p:nvSpPr>
          <p:cNvPr id="17" name="Title 4"/>
          <p:cNvSpPr>
            <a:spLocks noGrp="1"/>
          </p:cNvSpPr>
          <p:nvPr>
            <p:ph type="title"/>
          </p:nvPr>
        </p:nvSpPr>
        <p:spPr>
          <a:xfrm>
            <a:off x="457200" y="306000"/>
            <a:ext cx="8229600" cy="609600"/>
          </a:xfrm>
        </p:spPr>
        <p:txBody>
          <a:bodyPr/>
          <a:lstStyle/>
          <a:p>
            <a:r>
              <a:rPr lang="es-PE" b="1" dirty="0" smtClean="0">
                <a:latin typeface="Novecento wide Book" pitchFamily="50" charset="0"/>
              </a:rPr>
              <a:t>LA DEUDA TÉCNICA ES </a:t>
            </a:r>
            <a:r>
              <a:rPr lang="en-US" b="1" dirty="0" smtClean="0">
                <a:solidFill>
                  <a:srgbClr val="C00000"/>
                </a:solidFill>
                <a:latin typeface="Novecento wide Book" pitchFamily="50" charset="0"/>
              </a:rPr>
              <a:t>MALA</a:t>
            </a:r>
            <a:endParaRPr lang="en-US" b="1" dirty="0">
              <a:solidFill>
                <a:srgbClr val="C00000"/>
              </a:solidFill>
              <a:latin typeface="Novecento wide Book" pitchFamily="50" charset="0"/>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24657" y="288000"/>
            <a:ext cx="9033033"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¿POR QUE NOS DEBE PREOCUPAR?</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283706536"/>
              </p:ext>
            </p:extLst>
          </p:nvPr>
        </p:nvGraphicFramePr>
        <p:xfrm>
          <a:off x="1570383"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s-PE" b="1" dirty="0">
                <a:latin typeface="Novecento wide Book" pitchFamily="50" charset="0"/>
              </a:rPr>
              <a:t>LA DEUDA TÉCNICA </a:t>
            </a:r>
            <a:r>
              <a:rPr lang="es-PE" b="1" dirty="0" smtClean="0">
                <a:latin typeface="Novecento wide Book" pitchFamily="50" charset="0"/>
              </a:rPr>
              <a:t>ES </a:t>
            </a:r>
            <a:r>
              <a:rPr lang="en-US" b="1" dirty="0" smtClean="0">
                <a:solidFill>
                  <a:srgbClr val="C00000"/>
                </a:solidFill>
                <a:latin typeface="Novecento wide Book" pitchFamily="50" charset="0"/>
              </a:rPr>
              <a:t>ADICTIVA</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2342146143"/>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43474" y="3315890"/>
            <a:ext cx="1467319"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a:latin typeface="Novecento wide Book" pitchFamily="50" charset="0"/>
              </a:rPr>
              <a:t>LA DEUDA TÉCNICA </a:t>
            </a:r>
            <a:r>
              <a:rPr lang="es-PE" b="1" dirty="0" smtClean="0">
                <a:latin typeface="Novecento wide Book" pitchFamily="50" charset="0"/>
              </a:rPr>
              <a:t>ES </a:t>
            </a:r>
            <a:r>
              <a:rPr lang="en-US" b="1" dirty="0" smtClean="0">
                <a:solidFill>
                  <a:srgbClr val="92D050"/>
                </a:solidFill>
                <a:latin typeface="Novecento wide Book" pitchFamily="50" charset="0"/>
              </a:rPr>
              <a:t>BUENA</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smtClean="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83154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código es limpio? El código tiene pruebas?</a:t>
            </a:r>
          </a:p>
          <a:p>
            <a:pPr marL="285750" indent="-285750">
              <a:lnSpc>
                <a:spcPct val="150000"/>
              </a:lnSpc>
              <a:buFont typeface="Arial" pitchFamily="34" charset="0"/>
              <a:buChar char="•"/>
            </a:pPr>
            <a:r>
              <a:rPr lang="es-PE" sz="2400" dirty="0" smtClean="0">
                <a:solidFill>
                  <a:schemeClr val="accent2"/>
                </a:solidFill>
              </a:rPr>
              <a:t>Hay un objetivo que nos permita aprender?</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Hay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latin typeface="Novecento wide Book" pitchFamily="50" charset="0"/>
              </a:rPr>
              <a:t>EL PROBLEMA </a:t>
            </a:r>
            <a:br>
              <a:rPr lang="es-PE" sz="3600" b="1" dirty="0" smtClean="0">
                <a:latin typeface="Novecento wide Book" pitchFamily="50" charset="0"/>
              </a:rPr>
            </a:br>
            <a:r>
              <a:rPr lang="es-PE" sz="3600" b="1" dirty="0" smtClean="0">
                <a:latin typeface="Novecento wide Book" pitchFamily="50" charset="0"/>
              </a:rPr>
              <a:t>NO ES ELIMINAR LA DEUDA </a:t>
            </a:r>
            <a:br>
              <a:rPr lang="es-PE" sz="3600" b="1" dirty="0" smtClean="0">
                <a:latin typeface="Novecento wide Book" pitchFamily="50" charset="0"/>
              </a:rPr>
            </a:br>
            <a:r>
              <a:rPr lang="es-PE" sz="3600" b="1" dirty="0" smtClean="0">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Delivery</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4189834" y="929945"/>
            <a:ext cx="4602747" cy="1785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NÚÑEZ</a:t>
            </a:r>
            <a:r>
              <a:rPr lang="en-US" altLang="es-PE" sz="1000" b="1" dirty="0" smtClean="0">
                <a:solidFill>
                  <a:schemeClr val="accent2"/>
                </a:solidFill>
                <a:latin typeface="+mj-lt"/>
                <a:ea typeface="ヒラギノ角ゴ ProN W6" charset="0"/>
                <a:cs typeface="ヒラギノ角ゴ ProN W6" charset="0"/>
                <a:sym typeface="Lucida Grande" charset="0"/>
              </a:rPr>
              <a:t/>
            </a:r>
            <a:br>
              <a:rPr lang="en-US" altLang="es-PE" sz="1000" b="1" dirty="0" smtClean="0">
                <a:solidFill>
                  <a:schemeClr val="accent2"/>
                </a:solidFill>
                <a:latin typeface="+mj-lt"/>
                <a:ea typeface="ヒラギノ角ゴ ProN W6" charset="0"/>
                <a:cs typeface="ヒラギノ角ゴ ProN W6" charset="0"/>
                <a:sym typeface="Lucida Grande" charset="0"/>
              </a:rPr>
            </a:br>
            <a:endParaRPr lang="en-US" altLang="es-PE" sz="1000" b="1" dirty="0" smtClean="0">
              <a:solidFill>
                <a:schemeClr val="accent2"/>
              </a:solidFill>
              <a:latin typeface="+mj-lt"/>
              <a:ea typeface="ヒラギノ角ゴ ProN W6" charset="0"/>
              <a:cs typeface="ヒラギノ角ゴ ProN W6" charset="0"/>
              <a:sym typeface="Lucida Grande" charset="0"/>
            </a:endParaRPr>
          </a:p>
          <a:p>
            <a:pPr algn="ctr">
              <a:spcBef>
                <a:spcPts val="700"/>
              </a:spcBef>
            </a:pPr>
            <a:r>
              <a:rPr lang="en-US" altLang="es-PE" sz="2800" b="1" dirty="0" smtClean="0">
                <a:solidFill>
                  <a:schemeClr val="accent2"/>
                </a:solidFill>
                <a:latin typeface="+mj-lt"/>
                <a:ea typeface="ヒラギノ角ゴ ProN W6" charset="0"/>
                <a:cs typeface="ヒラギノ角ゴ ProN W6" charset="0"/>
                <a:sym typeface="Lucida Grande" charset="0"/>
              </a:rPr>
              <a:t>Agile </a:t>
            </a:r>
            <a:r>
              <a:rPr lang="en-US" altLang="es-PE" sz="2800" b="1" dirty="0">
                <a:solidFill>
                  <a:schemeClr val="accent2"/>
                </a:solidFill>
                <a:latin typeface="+mj-lt"/>
                <a:ea typeface="ヒラギノ角ゴ ProN W6" charset="0"/>
                <a:cs typeface="ヒラギノ角ゴ ProN W6" charset="0"/>
                <a:sym typeface="Lucida Grande" charset="0"/>
              </a:rPr>
              <a:t>Quality Specialist,</a:t>
            </a:r>
          </a:p>
          <a:p>
            <a:pPr algn="ctr">
              <a:spcBef>
                <a:spcPts val="700"/>
              </a:spcBef>
            </a:pPr>
            <a:r>
              <a:rPr lang="en-US" altLang="es-PE" sz="2800" b="1" dirty="0">
                <a:solidFill>
                  <a:schemeClr val="accent2"/>
                </a:solidFill>
                <a:latin typeface="+mj-lt"/>
                <a:ea typeface="ヒラギノ角ゴ ProN W6" charset="0"/>
                <a:cs typeface="ヒラギノ角ゴ ProN W6" charset="0"/>
                <a:sym typeface="Lucida Grande" charset="0"/>
              </a:rPr>
              <a:t>Consultant &amp; Trainer</a:t>
            </a:r>
          </a:p>
        </p:txBody>
      </p:sp>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87" y="999738"/>
            <a:ext cx="3377493" cy="3377493"/>
          </a:xfrm>
          <a:prstGeom prst="rect">
            <a:avLst/>
          </a:prstGeom>
        </p:spPr>
      </p:pic>
      <p:pic>
        <p:nvPicPr>
          <p:cNvPr id="1026" name="Picture 2" descr="http://www.kleer.la/img/logos/logo-kle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348" y="3125240"/>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5" cstate="email">
            <a:extLst>
              <a:ext uri="{28A0092B-C50C-407E-A947-70E740481C1C}">
                <a14:useLocalDpi xmlns:a14="http://schemas.microsoft.com/office/drawing/2010/main"/>
              </a:ext>
            </a:extLst>
          </a:blip>
          <a:srcRect r="13820"/>
          <a:stretch/>
        </p:blipFill>
        <p:spPr>
          <a:xfrm>
            <a:off x="708229" y="4768112"/>
            <a:ext cx="7880342" cy="1555531"/>
          </a:xfrm>
          <a:prstGeom prst="rect">
            <a:avLst/>
          </a:prstGeom>
        </p:spPr>
      </p:pic>
      <p:sp>
        <p:nvSpPr>
          <p:cNvPr id="13" name="Text Box 2"/>
          <p:cNvSpPr txBox="1">
            <a:spLocks noChangeArrowheads="1"/>
          </p:cNvSpPr>
          <p:nvPr/>
        </p:nvSpPr>
        <p:spPr bwMode="auto">
          <a:xfrm>
            <a:off x="5250613" y="3433864"/>
            <a:ext cx="3167636" cy="886147"/>
          </a:xfrm>
          <a:prstGeom prst="rect">
            <a:avLst/>
          </a:prstGeom>
          <a:noFill/>
          <a:ln w="9525">
            <a:noFill/>
            <a:round/>
            <a:headEnd/>
            <a:tailEnd/>
          </a:ln>
        </p:spPr>
        <p:txBody>
          <a:bodyPr lIns="90000" tIns="46800" rIns="90000" bIns="46800"/>
          <a:lstStyle/>
          <a:p>
            <a:pPr marL="319088" indent="-315913">
              <a:lnSpc>
                <a:spcPct val="12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endParaRPr lang="es-PE" sz="3000" dirty="0">
              <a:solidFill>
                <a:schemeClr val="accent2"/>
              </a:solidFill>
              <a:ea typeface="ヒラギノ角ゴ ProN W6" charset="0"/>
              <a:cs typeface="ヒラギノ角ゴ ProN W6" charset="0"/>
            </a:endParaRPr>
          </a:p>
          <a:p>
            <a:pPr marL="319088" indent="-315913">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14" name="Picture 13"/>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83170" y="3754107"/>
            <a:ext cx="724978" cy="724978"/>
          </a:xfrm>
          <a:prstGeom prst="rect">
            <a:avLst/>
          </a:prstGeom>
        </p:spPr>
      </p:pic>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54979" y="3476871"/>
            <a:ext cx="381000" cy="381000"/>
          </a:xfrm>
          <a:prstGeom prst="rect">
            <a:avLst/>
          </a:prstGeom>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spect="1"/>
          </p:cNvSpPr>
          <p:nvPr/>
        </p:nvSpPr>
        <p:spPr>
          <a:xfrm>
            <a:off x="3600266" y="2823338"/>
            <a:ext cx="1943156" cy="1943048"/>
          </a:xfrm>
          <a:prstGeom prst="ellipse">
            <a:avLst/>
          </a:prstGeom>
          <a:noFill/>
          <a:ln w="101600" cmpd="sng">
            <a:solidFill>
              <a:srgbClr val="AAB5C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a:solidFill>
            <a:srgbClr val="AAB5C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61035" y="2693803"/>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5640764" y="4851339"/>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1680558" y="484656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506176" y="2693803"/>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480" y="3101140"/>
            <a:ext cx="272459" cy="612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854" y="3101140"/>
            <a:ext cx="272459" cy="612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190" y="3780224"/>
            <a:ext cx="272459" cy="612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523" y="3780224"/>
            <a:ext cx="272459" cy="612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937" y="3780224"/>
            <a:ext cx="272459" cy="612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431" y="3780224"/>
            <a:ext cx="272459" cy="612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758" y="3101140"/>
            <a:ext cx="272459" cy="612000"/>
          </a:xfrm>
          <a:prstGeom prst="rect">
            <a:avLst/>
          </a:prstGeom>
        </p:spPr>
      </p:pic>
      <p:grpSp>
        <p:nvGrpSpPr>
          <p:cNvPr id="42" name="63 Grupo"/>
          <p:cNvGrpSpPr/>
          <p:nvPr/>
        </p:nvGrpSpPr>
        <p:grpSpPr>
          <a:xfrm>
            <a:off x="3918569" y="2638404"/>
            <a:ext cx="1309216" cy="369870"/>
            <a:chOff x="4591177" y="1624259"/>
            <a:chExt cx="2009833" cy="1181429"/>
          </a:xfrm>
          <a:solidFill>
            <a:srgbClr val="FF0000"/>
          </a:solidFill>
        </p:grpSpPr>
        <p:sp>
          <p:nvSpPr>
            <p:cNvPr id="43"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4"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Negocio</a:t>
              </a:r>
              <a:endParaRPr lang="es-PE" sz="2000" kern="1200" dirty="0">
                <a:solidFill>
                  <a:schemeClr val="bg1"/>
                </a:solidFill>
              </a:endParaRPr>
            </a:p>
          </p:txBody>
        </p:sp>
      </p:grpSp>
      <p:grpSp>
        <p:nvGrpSpPr>
          <p:cNvPr id="46" name="63 Grupo"/>
          <p:cNvGrpSpPr/>
          <p:nvPr/>
        </p:nvGrpSpPr>
        <p:grpSpPr>
          <a:xfrm>
            <a:off x="3935342" y="4529191"/>
            <a:ext cx="1309216" cy="369870"/>
            <a:chOff x="4591177" y="1624259"/>
            <a:chExt cx="2009833" cy="1181429"/>
          </a:xfrm>
          <a:solidFill>
            <a:srgbClr val="00B050"/>
          </a:solidFill>
        </p:grpSpPr>
        <p:sp>
          <p:nvSpPr>
            <p:cNvPr id="51"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52"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Dev Team</a:t>
              </a:r>
              <a:endParaRPr lang="es-PE" sz="2000" kern="1200" dirty="0">
                <a:solidFill>
                  <a:schemeClr val="bg1"/>
                </a:solidFill>
              </a:endParaRPr>
            </a:p>
          </p:txBody>
        </p:sp>
      </p:grpSp>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6 Rectángulo"/>
          <p:cNvSpPr/>
          <p:nvPr/>
        </p:nvSpPr>
        <p:spPr>
          <a:xfrm>
            <a:off x="0" y="0"/>
            <a:ext cx="9144000" cy="112193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Y EDUCAR</a:t>
            </a:r>
            <a:endParaRPr lang="es-PE" b="1" dirty="0">
              <a:latin typeface="Novecento wide Book" pitchFamily="50" charset="0"/>
            </a:endParaRPr>
          </a:p>
        </p:txBody>
      </p:sp>
      <p:pic>
        <p:nvPicPr>
          <p:cNvPr id="34"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Tree>
    <p:extLst>
      <p:ext uri="{BB962C8B-B14F-4D97-AF65-F5344CB8AC3E}">
        <p14:creationId xmlns:p14="http://schemas.microsoft.com/office/powerpoint/2010/main" val="2987915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smtClean="0">
                <a:latin typeface="Novecento wide Book" pitchFamily="50" charset="0"/>
              </a:rPr>
              <a:t>PRODUCT 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75097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a:t>
            </a:r>
            <a:br>
              <a:rPr lang="es-PE" sz="3800" b="1" dirty="0" smtClean="0">
                <a:latin typeface="Novecento wide Book" pitchFamily="50" charset="0"/>
              </a:rPr>
            </a:br>
            <a:r>
              <a:rPr lang="es-PE" sz="3800" b="1" dirty="0" smtClean="0">
                <a:latin typeface="Novecento wide Book" pitchFamily="50" charset="0"/>
              </a:rPr>
              <a:t>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5447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544766" y="29995"/>
            <a:ext cx="359923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742390" y="2920995"/>
            <a:ext cx="3203986" cy="609600"/>
          </a:xfrm>
        </p:spPr>
        <p:txBody>
          <a:bodyPr/>
          <a:lstStyle/>
          <a:p>
            <a:r>
              <a:rPr lang="es-PE" dirty="0" smtClean="0"/>
              <a:t>VISUALIZAR Y</a:t>
            </a:r>
            <a:br>
              <a:rPr lang="es-PE" dirty="0" smtClean="0"/>
            </a:br>
            <a:r>
              <a:rPr lang="es-PE" dirty="0" smtClean="0"/>
              <a:t>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25630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656699" y="3934947"/>
            <a:ext cx="4242216" cy="2473377"/>
          </a:xfrm>
          <a:prstGeom prst="rect">
            <a:avLst/>
          </a:prstGeom>
        </p:spPr>
      </p:pic>
      <p:cxnSp>
        <p:nvCxnSpPr>
          <p:cNvPr id="6" name="5 Conector recto"/>
          <p:cNvCxnSpPr/>
          <p:nvPr/>
        </p:nvCxnSpPr>
        <p:spPr>
          <a:xfrm>
            <a:off x="44683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defPPr>
              <a:defRPr lang="en-US"/>
            </a:defPPr>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dirty="0" smtClean="0"/>
              <a:t>VELOCITY &amp; BUGS</a:t>
            </a:r>
            <a:endParaRPr lang="es-PE" dirty="0"/>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687" y="45179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graphicFrame>
        <p:nvGraphicFramePr>
          <p:cNvPr id="17" name="1 Gráfico"/>
          <p:cNvGraphicFramePr>
            <a:graphicFrameLocks/>
          </p:cNvGraphicFramePr>
          <p:nvPr>
            <p:extLst>
              <p:ext uri="{D42A27DB-BD31-4B8C-83A1-F6EECF244321}">
                <p14:modId xmlns:p14="http://schemas.microsoft.com/office/powerpoint/2010/main" val="3578016646"/>
              </p:ext>
            </p:extLst>
          </p:nvPr>
        </p:nvGraphicFramePr>
        <p:xfrm>
          <a:off x="975035" y="2074290"/>
          <a:ext cx="7310513" cy="4020006"/>
        </p:xfrm>
        <a:graphic>
          <a:graphicData uri="http://schemas.openxmlformats.org/drawingml/2006/chart">
            <c:chart xmlns:c="http://schemas.openxmlformats.org/drawingml/2006/chart" xmlns:r="http://schemas.openxmlformats.org/officeDocument/2006/relationships" r:id="rId3"/>
          </a:graphicData>
        </a:graphic>
      </p:graphicFrame>
      <p:sp>
        <p:nvSpPr>
          <p:cNvPr id="18" name="2 Llamada rectangular"/>
          <p:cNvSpPr/>
          <p:nvPr/>
        </p:nvSpPr>
        <p:spPr>
          <a:xfrm>
            <a:off x="566964" y="234870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19" name="5 Llamada rectangular"/>
          <p:cNvSpPr/>
          <p:nvPr/>
        </p:nvSpPr>
        <p:spPr>
          <a:xfrm>
            <a:off x="924095" y="175071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20" name="6 Llamada rectangular"/>
          <p:cNvSpPr/>
          <p:nvPr/>
        </p:nvSpPr>
        <p:spPr>
          <a:xfrm>
            <a:off x="1436600" y="175071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21" name="8 Llamada rectangular"/>
          <p:cNvSpPr/>
          <p:nvPr/>
        </p:nvSpPr>
        <p:spPr>
          <a:xfrm>
            <a:off x="1944776" y="175071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22" name="9 Llamada rectangular"/>
          <p:cNvSpPr/>
          <p:nvPr/>
        </p:nvSpPr>
        <p:spPr>
          <a:xfrm>
            <a:off x="3167005" y="175071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23" name="11 Llamada rectangular"/>
          <p:cNvSpPr/>
          <p:nvPr/>
        </p:nvSpPr>
        <p:spPr>
          <a:xfrm>
            <a:off x="4305199" y="175071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24" name="12 Llamada rectangular"/>
          <p:cNvSpPr/>
          <p:nvPr/>
        </p:nvSpPr>
        <p:spPr>
          <a:xfrm>
            <a:off x="4905406" y="175071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25" name="13 Llamada rectangular"/>
          <p:cNvSpPr/>
          <p:nvPr/>
        </p:nvSpPr>
        <p:spPr>
          <a:xfrm>
            <a:off x="6509701" y="174499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26" name="14 Llamada rectangular"/>
          <p:cNvSpPr/>
          <p:nvPr/>
        </p:nvSpPr>
        <p:spPr>
          <a:xfrm>
            <a:off x="7916782" y="1738383"/>
            <a:ext cx="396000" cy="252000"/>
          </a:xfrm>
          <a:prstGeom prst="wedgeRectCallout">
            <a:avLst>
              <a:gd name="adj1" fmla="val -18716"/>
              <a:gd name="adj2" fmla="val 875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dirty="0" smtClean="0"/>
              <a:t>??</a:t>
            </a:r>
            <a:endParaRPr lang="es-PE" sz="1400" dirty="0"/>
          </a:p>
        </p:txBody>
      </p:sp>
      <p:sp>
        <p:nvSpPr>
          <p:cNvPr id="28" name="3 CuadroTexto"/>
          <p:cNvSpPr txBox="1"/>
          <p:nvPr/>
        </p:nvSpPr>
        <p:spPr>
          <a:xfrm>
            <a:off x="1121465" y="5254261"/>
            <a:ext cx="7525982" cy="707886"/>
          </a:xfrm>
          <a:prstGeom prst="rect">
            <a:avLst/>
          </a:prstGeom>
          <a:noFill/>
        </p:spPr>
        <p:txBody>
          <a:bodyPr wrap="square" rtlCol="0">
            <a:spAutoFit/>
          </a:bodyPr>
          <a:lstStyle/>
          <a:p>
            <a:pPr marL="342900" indent="-342900">
              <a:buFont typeface="Arial"/>
              <a:buChar char="•"/>
            </a:pPr>
            <a:r>
              <a:rPr lang="es-PE" sz="2000" b="1" dirty="0" smtClean="0">
                <a:solidFill>
                  <a:srgbClr val="FF0000"/>
                </a:solidFill>
                <a:latin typeface="Arial" panose="020B0604020202020204" pitchFamily="34" charset="0"/>
                <a:cs typeface="Arial" panose="020B0604020202020204" pitchFamily="34" charset="0"/>
              </a:rPr>
              <a:t>Estimado No Cumplido Siguiente Release : Marzo 2013</a:t>
            </a:r>
          </a:p>
          <a:p>
            <a:pPr marL="342900" indent="-342900">
              <a:buFont typeface="Arial"/>
              <a:buChar char="•"/>
            </a:pPr>
            <a:r>
              <a:rPr lang="es-PE" sz="2000" b="1" dirty="0" smtClean="0">
                <a:solidFill>
                  <a:srgbClr val="FF0000"/>
                </a:solidFill>
                <a:latin typeface="Arial" panose="020B0604020202020204" pitchFamily="34" charset="0"/>
                <a:cs typeface="Arial" panose="020B0604020202020204" pitchFamily="34" charset="0"/>
              </a:rPr>
              <a:t>Nuevo Estimado Siguiente Release </a:t>
            </a:r>
            <a:r>
              <a:rPr lang="es-PE" sz="2000" b="1" dirty="0">
                <a:solidFill>
                  <a:srgbClr val="FF0000"/>
                </a:solidFill>
                <a:latin typeface="Arial" panose="020B0604020202020204" pitchFamily="34" charset="0"/>
                <a:cs typeface="Arial" panose="020B0604020202020204" pitchFamily="34" charset="0"/>
              </a:rPr>
              <a:t>: </a:t>
            </a:r>
            <a:r>
              <a:rPr lang="es-PE" sz="2000" b="1" dirty="0" smtClean="0">
                <a:solidFill>
                  <a:srgbClr val="FF0000"/>
                </a:solidFill>
                <a:latin typeface="Arial" panose="020B0604020202020204" pitchFamily="34" charset="0"/>
                <a:cs typeface="Arial" panose="020B0604020202020204" pitchFamily="34" charset="0"/>
              </a:rPr>
              <a:t>Julio 2013</a:t>
            </a:r>
            <a:endParaRPr lang="es-PE" sz="2000" b="1" dirty="0">
              <a:solidFill>
                <a:srgbClr val="FF0000"/>
              </a:solidFill>
            </a:endParaRPr>
          </a:p>
        </p:txBody>
      </p:sp>
    </p:spTree>
    <p:extLst>
      <p:ext uri="{BB962C8B-B14F-4D97-AF65-F5344CB8AC3E}">
        <p14:creationId xmlns:p14="http://schemas.microsoft.com/office/powerpoint/2010/main" val="1396924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DRUPAL MIDE </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mc:Choice xmlns:p14="http://schemas.microsoft.com/office/powerpoint/2010/main" Requires="p14">
      <p:transition p14:dur="1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PULL 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4441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8" name="7 Grupo"/>
          <p:cNvGrpSpPr/>
          <p:nvPr/>
        </p:nvGrpSpPr>
        <p:grpSpPr>
          <a:xfrm>
            <a:off x="3072503" y="459580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235617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grpSp>
      <p:grpSp>
        <p:nvGrpSpPr>
          <p:cNvPr id="10" name="9 Grupo"/>
          <p:cNvGrpSpPr/>
          <p:nvPr/>
        </p:nvGrpSpPr>
        <p:grpSpPr>
          <a:xfrm>
            <a:off x="3072503" y="345304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22" name="21 Conector recto de flecha"/>
          <p:cNvCxnSpPr>
            <a:stCxn id="19" idx="3"/>
            <a:endCxn id="14" idx="1"/>
          </p:cNvCxnSpPr>
          <p:nvPr/>
        </p:nvCxnSpPr>
        <p:spPr>
          <a:xfrm flipV="1">
            <a:off x="2402649" y="2788173"/>
            <a:ext cx="783262" cy="10863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3874512"/>
            <a:ext cx="783262" cy="1053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3874512"/>
            <a:ext cx="737320" cy="115329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44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384240"/>
            <a:ext cx="8229600" cy="609600"/>
          </a:xfrm>
        </p:spPr>
        <p:txBody>
          <a:bodyPr/>
          <a:lstStyle/>
          <a:p>
            <a:r>
              <a:rPr lang="es-PE" b="1" dirty="0" smtClean="0">
                <a:latin typeface="Novecento wide Book" pitchFamily="50" charset="0"/>
              </a:rPr>
              <a:t>Issues</a:t>
            </a:r>
            <a:br>
              <a:rPr lang="es-PE" b="1" dirty="0" smtClean="0">
                <a:latin typeface="Novecento wide Book" pitchFamily="50" charset="0"/>
              </a:rPr>
            </a:br>
            <a:r>
              <a:rPr lang="es-PE" b="1" dirty="0" smtClean="0">
                <a:latin typeface="Novecento wide Book" pitchFamily="50" charset="0"/>
              </a:rPr>
              <a:t>Posted vs Fixed</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48527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defPPr>
              <a:defRPr lang="en-US"/>
            </a:defPPr>
            <a:lvl1pPr algn="ctr">
              <a:lnSpc>
                <a:spcPct val="100000"/>
              </a:lnSpc>
              <a:spcBef>
                <a:spcPct val="0"/>
              </a:spcBef>
              <a:buNone/>
              <a:defRPr sz="4000" b="1" spc="-150">
                <a:effectLst>
                  <a:outerShdw dist="38100" dir="2700000" algn="ctr" rotWithShape="0">
                    <a:srgbClr val="000000">
                      <a:alpha val="15000"/>
                    </a:srgbClr>
                  </a:outerShdw>
                </a:effectLst>
                <a:latin typeface="Novecento wide Book" pitchFamily="50" charset="0"/>
                <a:ea typeface="+mj-ea"/>
                <a:cs typeface="+mj-cs"/>
              </a:defRPr>
            </a:lvl1pPr>
          </a:lstStyle>
          <a:p>
            <a:r>
              <a:rPr lang="es-PE" dirty="0"/>
              <a:t>DISTRIBUIR EN CADA SPRINT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566933" y="2546334"/>
            <a:ext cx="4256166"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br>
              <a:rPr lang="es-PE" sz="2400" dirty="0" smtClean="0">
                <a:solidFill>
                  <a:schemeClr val="accent2"/>
                </a:solidFill>
              </a:rPr>
            </a:br>
            <a:r>
              <a:rPr lang="es-PE" sz="2400" dirty="0" smtClean="0">
                <a:solidFill>
                  <a:schemeClr val="accent2"/>
                </a:solidFill>
              </a:rPr>
              <a:t>Outcomes </a:t>
            </a:r>
            <a:r>
              <a:rPr lang="es-PE" sz="2400" dirty="0">
                <a:solidFill>
                  <a:schemeClr val="accent2"/>
                </a:solidFill>
              </a:rPr>
              <a:t>(Business Value) </a:t>
            </a:r>
            <a:r>
              <a:rPr lang="es-PE" sz="2400" dirty="0" smtClean="0">
                <a:solidFill>
                  <a:schemeClr val="accent2"/>
                </a:solidFill>
              </a:rPr>
              <a:t>no Outputs.</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BENEFICIOS</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822198" y="1087722"/>
            <a:ext cx="4856691" cy="4856691"/>
          </a:xfrm>
          <a:prstGeom prst="rect">
            <a:avLst/>
          </a:prstGeom>
          <a:noFill/>
          <a:ln>
            <a:noFill/>
          </a:ln>
        </p:spPr>
      </p:pic>
      <p:sp>
        <p:nvSpPr>
          <p:cNvPr id="7" name="6 CuadroTexto"/>
          <p:cNvSpPr txBox="1"/>
          <p:nvPr/>
        </p:nvSpPr>
        <p:spPr>
          <a:xfrm>
            <a:off x="502751" y="1087722"/>
            <a:ext cx="3171493" cy="4124206"/>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p>
          <a:p>
            <a:endParaRPr lang="es-PE" sz="2400" dirty="0">
              <a:solidFill>
                <a:schemeClr val="accent2"/>
              </a:solidFill>
            </a:endParaRPr>
          </a:p>
          <a:p>
            <a:pPr marL="285750" indent="-285750">
              <a:buFont typeface="Arial"/>
              <a:buChar char="•"/>
            </a:pPr>
            <a:r>
              <a:rPr lang="es-PE" dirty="0" smtClean="0">
                <a:solidFill>
                  <a:schemeClr val="accent2"/>
                </a:solidFill>
              </a:rPr>
              <a:t>Casa Blanca</a:t>
            </a:r>
          </a:p>
          <a:p>
            <a:pPr marL="285750" indent="-285750">
              <a:buFont typeface="Arial"/>
              <a:buChar char="•"/>
            </a:pPr>
            <a:r>
              <a:rPr lang="es-PE" dirty="0" smtClean="0">
                <a:solidFill>
                  <a:schemeClr val="accent2"/>
                </a:solidFill>
              </a:rPr>
              <a:t>Warner Bross Records</a:t>
            </a:r>
            <a:endParaRPr lang="es-PE" dirty="0">
              <a:solidFill>
                <a:schemeClr val="accent2"/>
              </a:solidFill>
            </a:endParaRPr>
          </a:p>
          <a:p>
            <a:pPr marL="285750" indent="-285750">
              <a:buFont typeface="Arial"/>
              <a:buChar char="•"/>
            </a:pPr>
            <a:r>
              <a:rPr lang="es-PE" dirty="0" smtClean="0">
                <a:solidFill>
                  <a:schemeClr val="accent2"/>
                </a:solidFill>
              </a:rPr>
              <a:t>Emmy</a:t>
            </a:r>
          </a:p>
          <a:p>
            <a:pPr marL="285750" indent="-285750">
              <a:buFont typeface="Arial"/>
              <a:buChar char="•"/>
            </a:pPr>
            <a:r>
              <a:rPr lang="es-PE" dirty="0" smtClean="0">
                <a:solidFill>
                  <a:schemeClr val="accent2"/>
                </a:solidFill>
              </a:rPr>
              <a:t>Ubuntu</a:t>
            </a:r>
          </a:p>
          <a:p>
            <a:endParaRPr lang="es-PE" dirty="0" smtClean="0">
              <a:solidFill>
                <a:schemeClr val="accent2"/>
              </a:solidFill>
            </a:endParaRP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spect="1"/>
          </p:cNvSpPr>
          <p:nvPr/>
        </p:nvSpPr>
        <p:spPr>
          <a:xfrm>
            <a:off x="3600266" y="2823338"/>
            <a:ext cx="1943156" cy="1943048"/>
          </a:xfrm>
          <a:prstGeom prst="ellipse">
            <a:avLst/>
          </a:prstGeom>
          <a:noFill/>
          <a:ln w="101600" cmpd="sng">
            <a:solidFill>
              <a:srgbClr val="AAB5C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a:solidFill>
            <a:srgbClr val="AAB5C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61035" y="2693803"/>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5640764" y="4851339"/>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1680558" y="484656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506176" y="2693803"/>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480" y="3101140"/>
            <a:ext cx="272459" cy="612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854" y="3101140"/>
            <a:ext cx="272459" cy="612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190" y="3780224"/>
            <a:ext cx="272459" cy="612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523" y="3780224"/>
            <a:ext cx="272459" cy="612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937" y="3780224"/>
            <a:ext cx="272459" cy="612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431" y="3780224"/>
            <a:ext cx="272459" cy="612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758" y="3101140"/>
            <a:ext cx="272459" cy="612000"/>
          </a:xfrm>
          <a:prstGeom prst="rect">
            <a:avLst/>
          </a:prstGeom>
        </p:spPr>
      </p:pic>
      <p:grpSp>
        <p:nvGrpSpPr>
          <p:cNvPr id="42" name="63 Grupo"/>
          <p:cNvGrpSpPr/>
          <p:nvPr/>
        </p:nvGrpSpPr>
        <p:grpSpPr>
          <a:xfrm>
            <a:off x="3918569" y="2638404"/>
            <a:ext cx="1309216" cy="369870"/>
            <a:chOff x="4591177" y="1624259"/>
            <a:chExt cx="2009833" cy="1181429"/>
          </a:xfrm>
          <a:solidFill>
            <a:srgbClr val="FF0000"/>
          </a:solidFill>
        </p:grpSpPr>
        <p:sp>
          <p:nvSpPr>
            <p:cNvPr id="43"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4"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Negocio</a:t>
              </a:r>
              <a:endParaRPr lang="es-PE" sz="2000" kern="1200" dirty="0">
                <a:solidFill>
                  <a:schemeClr val="bg1"/>
                </a:solidFill>
              </a:endParaRPr>
            </a:p>
          </p:txBody>
        </p:sp>
      </p:grpSp>
      <p:grpSp>
        <p:nvGrpSpPr>
          <p:cNvPr id="46" name="63 Grupo"/>
          <p:cNvGrpSpPr/>
          <p:nvPr/>
        </p:nvGrpSpPr>
        <p:grpSpPr>
          <a:xfrm>
            <a:off x="3935342" y="4529191"/>
            <a:ext cx="1309216" cy="369870"/>
            <a:chOff x="4591177" y="1624259"/>
            <a:chExt cx="2009833" cy="1181429"/>
          </a:xfrm>
          <a:solidFill>
            <a:srgbClr val="00B050"/>
          </a:solidFill>
        </p:grpSpPr>
        <p:sp>
          <p:nvSpPr>
            <p:cNvPr id="51"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52"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Dev Team</a:t>
              </a:r>
              <a:endParaRPr lang="es-PE" sz="2000" kern="1200" dirty="0">
                <a:solidFill>
                  <a:schemeClr val="bg1"/>
                </a:solidFill>
              </a:endParaRPr>
            </a:p>
          </p:txBody>
        </p:sp>
      </p:grpSp>
    </p:spTree>
    <p:extLst>
      <p:ext uri="{BB962C8B-B14F-4D97-AF65-F5344CB8AC3E}">
        <p14:creationId xmlns:p14="http://schemas.microsoft.com/office/powerpoint/2010/main" val="2859941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7" name="Text Box 2"/>
          <p:cNvSpPr txBox="1">
            <a:spLocks noChangeArrowheads="1"/>
          </p:cNvSpPr>
          <p:nvPr/>
        </p:nvSpPr>
        <p:spPr bwMode="auto">
          <a:xfrm>
            <a:off x="5104491" y="3465986"/>
            <a:ext cx="3167636" cy="886147"/>
          </a:xfrm>
          <a:prstGeom prst="rect">
            <a:avLst/>
          </a:prstGeom>
          <a:noFill/>
          <a:ln w="9525">
            <a:noFill/>
            <a:round/>
            <a:headEnd/>
            <a:tailEnd/>
          </a:ln>
        </p:spPr>
        <p:txBody>
          <a:bodyPr lIns="90000" tIns="46800" rIns="90000" bIns="46800"/>
          <a:lstStyle/>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p>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8" name="Picture 7"/>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36992" y="3705168"/>
            <a:ext cx="724978" cy="724978"/>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08801" y="3481972"/>
            <a:ext cx="381000" cy="381000"/>
          </a:xfrm>
          <a:prstGeom prst="rect">
            <a:avLst/>
          </a:prstGeom>
        </p:spPr>
      </p:pic>
      <p:sp>
        <p:nvSpPr>
          <p:cNvPr id="10" name="Rectangle 1"/>
          <p:cNvSpPr>
            <a:spLocks/>
          </p:cNvSpPr>
          <p:nvPr/>
        </p:nvSpPr>
        <p:spPr bwMode="auto">
          <a:xfrm>
            <a:off x="4339991" y="2302525"/>
            <a:ext cx="4602747" cy="73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3600" dirty="0">
                <a:solidFill>
                  <a:schemeClr val="accent2"/>
                </a:solidFill>
                <a:latin typeface="+mn-lt"/>
                <a:ea typeface="ヒラギノ角ゴ ProN W6" charset="0"/>
                <a:cs typeface="ヒラギノ角ゴ ProN W6" charset="0"/>
                <a:sym typeface="Lucida Grande" charset="0"/>
              </a:rPr>
              <a:t>ANGEL NÚÑEZ</a:t>
            </a: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1 Gráfico"/>
          <p:cNvGraphicFramePr>
            <a:graphicFrameLocks/>
          </p:cNvGraphicFramePr>
          <p:nvPr>
            <p:extLst>
              <p:ext uri="{D42A27DB-BD31-4B8C-83A1-F6EECF244321}">
                <p14:modId xmlns:p14="http://schemas.microsoft.com/office/powerpoint/2010/main" val="2332223597"/>
              </p:ext>
            </p:extLst>
          </p:nvPr>
        </p:nvGraphicFramePr>
        <p:xfrm>
          <a:off x="975035" y="3019990"/>
          <a:ext cx="7310513" cy="4020006"/>
        </p:xfrm>
        <a:graphic>
          <a:graphicData uri="http://schemas.openxmlformats.org/drawingml/2006/chart">
            <c:chart xmlns:c="http://schemas.openxmlformats.org/drawingml/2006/chart" xmlns:r="http://schemas.openxmlformats.org/officeDocument/2006/relationships" r:id="rId3"/>
          </a:graphicData>
        </a:graphic>
      </p:graphicFrame>
      <p:sp>
        <p:nvSpPr>
          <p:cNvPr id="11" name="Title 4"/>
          <p:cNvSpPr>
            <a:spLocks noGrp="1"/>
          </p:cNvSpPr>
          <p:nvPr>
            <p:ph type="title"/>
          </p:nvPr>
        </p:nvSpPr>
        <p:spPr>
          <a:xfrm>
            <a:off x="457199" y="287999"/>
            <a:ext cx="8229600" cy="1143235"/>
          </a:xfrm>
        </p:spPr>
        <p:txBody>
          <a:bodyPr/>
          <a:lstStyle/>
          <a:p>
            <a:r>
              <a:rPr lang="es-PE" b="1" dirty="0" smtClean="0">
                <a:latin typeface="Novecento wide Book" pitchFamily="50" charset="0"/>
              </a:rPr>
              <a:t>RELEASE TIMELINE</a:t>
            </a:r>
            <a:endParaRPr lang="es-PE" b="1" dirty="0">
              <a:latin typeface="Novecento wide Book" pitchFamily="50" charset="0"/>
            </a:endParaRPr>
          </a:p>
        </p:txBody>
      </p:sp>
      <p:sp>
        <p:nvSpPr>
          <p:cNvPr id="3" name="2 Llamada rectangular"/>
          <p:cNvSpPr/>
          <p:nvPr/>
        </p:nvSpPr>
        <p:spPr>
          <a:xfrm>
            <a:off x="566964" y="329440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924095" y="269641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436600" y="269641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1944776" y="269641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3018373" y="269641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3994423" y="269641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527070" y="269641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955709" y="269069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4" name="3 CuadroTexto"/>
          <p:cNvSpPr txBox="1"/>
          <p:nvPr/>
        </p:nvSpPr>
        <p:spPr>
          <a:xfrm>
            <a:off x="2148350" y="1508210"/>
            <a:ext cx="6174823" cy="830997"/>
          </a:xfrm>
          <a:prstGeom prst="rect">
            <a:avLst/>
          </a:prstGeom>
          <a:noFill/>
        </p:spPr>
        <p:txBody>
          <a:bodyPr wrap="square" rtlCol="0">
            <a:spAutoFit/>
          </a:bodyPr>
          <a:lstStyle/>
          <a:p>
            <a:pPr algn="r"/>
            <a:r>
              <a:rPr lang="es-PE" sz="2400" b="1" dirty="0" smtClean="0">
                <a:solidFill>
                  <a:srgbClr val="FF0000"/>
                </a:solidFill>
                <a:latin typeface="Arial" panose="020B0604020202020204" pitchFamily="34" charset="0"/>
                <a:cs typeface="Arial" panose="020B0604020202020204" pitchFamily="34" charset="0"/>
              </a:rPr>
              <a:t>Drupal v8 fue liberado en Dic. 2015 </a:t>
            </a:r>
            <a:br>
              <a:rPr lang="es-PE" sz="2400" b="1" dirty="0" smtClean="0">
                <a:solidFill>
                  <a:srgbClr val="FF0000"/>
                </a:solidFill>
                <a:latin typeface="Arial" panose="020B0604020202020204" pitchFamily="34" charset="0"/>
                <a:cs typeface="Arial" panose="020B0604020202020204" pitchFamily="34" charset="0"/>
              </a:rPr>
            </a:br>
            <a:r>
              <a:rPr lang="es-PE" sz="2400" b="1" dirty="0" smtClean="0">
                <a:solidFill>
                  <a:srgbClr val="FF0000"/>
                </a:solidFill>
                <a:latin typeface="Arial" panose="020B0604020202020204" pitchFamily="34" charset="0"/>
                <a:cs typeface="Arial" panose="020B0604020202020204" pitchFamily="34" charset="0"/>
              </a:rPr>
              <a:t>(5 a</a:t>
            </a:r>
            <a:r>
              <a:rPr lang="es-PE" sz="2400" b="1" dirty="0" smtClean="0">
                <a:solidFill>
                  <a:srgbClr val="FF0000"/>
                </a:solidFill>
                <a:latin typeface="Arial" panose="020B0604020202020204" pitchFamily="34" charset="0"/>
                <a:cs typeface="Arial" panose="020B0604020202020204" pitchFamily="34" charset="0"/>
              </a:rPr>
              <a:t>ños </a:t>
            </a:r>
            <a:r>
              <a:rPr lang="es-PE" sz="2400" b="1" dirty="0" smtClean="0">
                <a:solidFill>
                  <a:srgbClr val="FF0000"/>
                </a:solidFill>
                <a:latin typeface="Arial" panose="020B0604020202020204" pitchFamily="34" charset="0"/>
                <a:cs typeface="Arial" panose="020B0604020202020204" pitchFamily="34" charset="0"/>
              </a:rPr>
              <a:t>despúes </a:t>
            </a:r>
            <a:r>
              <a:rPr lang="es-PE" sz="2400" b="1" dirty="0" smtClean="0">
                <a:solidFill>
                  <a:srgbClr val="FF0000"/>
                </a:solidFill>
                <a:latin typeface="Arial" panose="020B0604020202020204" pitchFamily="34" charset="0"/>
                <a:cs typeface="Arial" panose="020B0604020202020204" pitchFamily="34" charset="0"/>
              </a:rPr>
              <a:t>del release </a:t>
            </a:r>
            <a:r>
              <a:rPr lang="es-PE" sz="2400" b="1" dirty="0" smtClean="0">
                <a:solidFill>
                  <a:srgbClr val="FF0000"/>
                </a:solidFill>
                <a:latin typeface="Arial" panose="020B0604020202020204" pitchFamily="34" charset="0"/>
                <a:cs typeface="Arial" panose="020B0604020202020204" pitchFamily="34" charset="0"/>
              </a:rPr>
              <a:t>anterior)</a:t>
            </a:r>
            <a:endParaRPr lang="es-PE" sz="2400" b="1" dirty="0">
              <a:solidFill>
                <a:srgbClr val="FF0000"/>
              </a:solidFill>
            </a:endParaRPr>
          </a:p>
        </p:txBody>
      </p:sp>
      <p:sp>
        <p:nvSpPr>
          <p:cNvPr id="2" name="TextBox 1"/>
          <p:cNvSpPr txBox="1"/>
          <p:nvPr/>
        </p:nvSpPr>
        <p:spPr>
          <a:xfrm>
            <a:off x="-1763144" y="2268534"/>
            <a:ext cx="184666" cy="369332"/>
          </a:xfrm>
          <a:prstGeom prst="rect">
            <a:avLst/>
          </a:prstGeom>
          <a:noFill/>
        </p:spPr>
        <p:txBody>
          <a:bodyPr wrap="none" rtlCol="0">
            <a:spAutoFit/>
          </a:bodyPr>
          <a:lstStyle/>
          <a:p>
            <a:endParaRPr lang="es-ES" dirty="0"/>
          </a:p>
        </p:txBody>
      </p:sp>
      <p:sp>
        <p:nvSpPr>
          <p:cNvPr id="16" name="14 Llamada rectangular"/>
          <p:cNvSpPr/>
          <p:nvPr/>
        </p:nvSpPr>
        <p:spPr>
          <a:xfrm>
            <a:off x="7943805" y="2616532"/>
            <a:ext cx="396000" cy="252000"/>
          </a:xfrm>
          <a:prstGeom prst="wedgeRectCallout">
            <a:avLst>
              <a:gd name="adj1" fmla="val -18716"/>
              <a:gd name="adj2" fmla="val 875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400" dirty="0" smtClean="0"/>
              <a:t>??</a:t>
            </a:r>
            <a:endParaRPr lang="es-PE" sz="1400" dirty="0"/>
          </a:p>
        </p:txBody>
      </p:sp>
    </p:spTree>
    <p:extLst>
      <p:ext uri="{BB962C8B-B14F-4D97-AF65-F5344CB8AC3E}">
        <p14:creationId xmlns:p14="http://schemas.microsoft.com/office/powerpoint/2010/main" val="284926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¿QUÉ ES LA DEUDA TÉCNICA?</a:t>
            </a:r>
            <a:endParaRPr lang="es-PE" b="1" dirty="0">
              <a:latin typeface="Novecento wide Book" pitchFamily="50" charset="0"/>
            </a:endParaRPr>
          </a:p>
        </p:txBody>
      </p:sp>
      <p:sp>
        <p:nvSpPr>
          <p:cNvPr id="7" name="6 Rectángulo"/>
          <p:cNvSpPr/>
          <p:nvPr/>
        </p:nvSpPr>
        <p:spPr>
          <a:xfrm>
            <a:off x="572531" y="1302346"/>
            <a:ext cx="4839516" cy="501675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a:t>
            </a:r>
            <a:r>
              <a:rPr lang="en-US" sz="2800" b="1" i="1" dirty="0" smtClean="0">
                <a:solidFill>
                  <a:srgbClr val="FF0000"/>
                </a:solidFill>
              </a:rPr>
              <a:t>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800" b="1" i="1" dirty="0">
                <a:solidFill>
                  <a:srgbClr val="FF0000"/>
                </a:solidFill>
              </a:rPr>
              <a:t>minute</a:t>
            </a:r>
            <a:r>
              <a:rPr lang="en-US" sz="2800" i="1" dirty="0">
                <a:solidFill>
                  <a:srgbClr val="FF0000"/>
                </a:solidFill>
              </a:rPr>
              <a:t> </a:t>
            </a:r>
            <a:r>
              <a:rPr lang="en-US" sz="2400" i="1" dirty="0">
                <a:solidFill>
                  <a:srgbClr val="FF0000"/>
                </a:solidFill>
              </a:rPr>
              <a:t>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i="1" dirty="0">
                <a:solidFill>
                  <a:schemeClr val="accent2"/>
                </a:solidFill>
              </a:rPr>
              <a:t>Obligaciones que una organización toma cuando disminuye </a:t>
            </a:r>
            <a:r>
              <a:rPr lang="es-PE" sz="2800" i="1" dirty="0" smtClean="0">
                <a:solidFill>
                  <a:schemeClr val="accent2"/>
                </a:solidFill>
              </a:rPr>
              <a:t>la </a:t>
            </a:r>
            <a:r>
              <a:rPr lang="es-PE" sz="2800" i="1" dirty="0">
                <a:solidFill>
                  <a:schemeClr val="accent2"/>
                </a:solidFill>
              </a:rPr>
              <a:t>calidad interna del producto </a:t>
            </a:r>
            <a:r>
              <a:rPr lang="es-PE" sz="2800" i="1" dirty="0" smtClean="0">
                <a:solidFill>
                  <a:schemeClr val="accent2"/>
                </a:solidFill>
              </a:rPr>
              <a:t>para lograr metas </a:t>
            </a:r>
            <a:r>
              <a:rPr lang="es-PE" sz="2800" i="1" dirty="0">
                <a:solidFill>
                  <a:schemeClr val="accent2"/>
                </a:solidFill>
              </a:rPr>
              <a:t>a corto plazo pero que son perjudiciales a largo </a:t>
            </a:r>
            <a:r>
              <a:rPr lang="es-PE" sz="2800" i="1" dirty="0" smtClean="0">
                <a:solidFill>
                  <a:schemeClr val="accent2"/>
                </a:solidFill>
              </a:rPr>
              <a:t>plazo"</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47080</TotalTime>
  <Words>8695</Words>
  <Application>Microsoft Macintosh PowerPoint</Application>
  <PresentationFormat>On-screen Show (4:3)</PresentationFormat>
  <Paragraphs>795</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Six 4:3 Light</vt:lpstr>
      <vt:lpstr>SOFTWARE DEBT QUÉ ES Y CÓMO  GESTIONARLO HOLÍSTICAMENTE</vt:lpstr>
      <vt:lpstr>PowerPoint Presentation</vt:lpstr>
      <vt:lpstr>UN CASO REAL</vt:lpstr>
      <vt:lpstr>Issues Posted vs Fixed</vt:lpstr>
      <vt:lpstr>LA VICTIMA</vt:lpstr>
      <vt:lpstr>RELEASE TIMELINE</vt:lpstr>
      <vt:lpstr>EL PROBLEMA</vt:lpstr>
      <vt:lpstr>¿QUÉ ES LA DEUDA TÉCNICA?</vt:lpstr>
      <vt:lpstr>DEFINICIÓN</vt:lpstr>
      <vt:lpstr>¿CÓMO LUCE LA  DEUDA TÉCNICA?</vt:lpstr>
      <vt:lpstr>LA DEUDA TÉCNICA ES MALA</vt:lpstr>
      <vt:lpstr>PowerPoint Presentation</vt:lpstr>
      <vt:lpstr>LA DEUDA TÉCNICA ES ADICTIVA</vt:lpstr>
      <vt:lpstr>LA DEUDA TÉCNICA ES BUENA</vt:lpstr>
      <vt:lpstr>PowerPoint Presentation</vt:lpstr>
      <vt:lpstr>ENFRENTA LA CRUDA REALIDAD</vt:lpstr>
      <vt:lpstr>PowerPoint Presentation</vt:lpstr>
      <vt:lpstr>NO CAIGAS EN LA TRAMPA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VISUALIZAR Y MEDIR</vt:lpstr>
      <vt:lpstr>PowerPoint Presentation</vt:lpstr>
      <vt:lpstr>PowerPoint Presentation</vt:lpstr>
      <vt:lpstr>PowerPoint Presentation</vt:lpstr>
      <vt:lpstr>PowerPoint Presentation</vt:lpstr>
      <vt:lpstr>SOSTENER EL RITMO  Y LA CALIDAD</vt:lpstr>
      <vt:lpstr>PowerPoint Presentation</vt:lpstr>
      <vt:lpstr>PowerPoint Presentation</vt:lpstr>
      <vt:lpstr>PowerPoint Presentation</vt:lpstr>
      <vt:lpstr>ATENDER Y PAGAR LA DEUDA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INCLUIR LA CALIDAD EN LA GESTIÓN DEL PORTFOLIO</vt:lpstr>
      <vt:lpstr>PowerPoint Presentation</vt:lpstr>
      <vt:lpstr>PowerPoint Presentation</vt:lpstr>
      <vt:lpstr>MÉTRICA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Angel Nuñez</cp:lastModifiedBy>
  <cp:revision>2192</cp:revision>
  <dcterms:created xsi:type="dcterms:W3CDTF">2006-08-16T00:00:00Z</dcterms:created>
  <dcterms:modified xsi:type="dcterms:W3CDTF">2016-04-19T04:07:16Z</dcterms:modified>
</cp:coreProperties>
</file>